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1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18604A1-23C4-4747-A290-CA324058073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E4795F-7AF5-4AAD-8E36-B59F084BC2A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574ABE-4B4B-4322-8A89-3A8A2900651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A8C655-17B5-45B1-A25D-D9ADCC9F023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00EC66-DEB3-47B1-8A8A-62BC72CF767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BC8483-A8D9-409F-828F-AB0EDBD6A8E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3CC1E7-738B-4BFD-887F-5650ECE4DC4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4AAC41-B92E-44FA-A105-7FCB3E49698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D4801E-19C0-4CD3-AD45-174916A06DA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DC64D3-9ED4-49E1-8D9A-AD4FAABE6A2B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8114DB-9989-4BFE-99DA-62B5FC755C9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8F078D-E41D-4689-BA0D-BD8FAFAEE334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9BE919-99F7-4504-8605-3CD958AECB0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EC475A-0260-462E-99E5-582E359478B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374291-5886-4BAD-BD0F-6951332802D9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1205E2-3CB8-4C1E-BBEB-E5FAC4CB48C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3C059A-D21C-4E4D-B226-7BD8EDA73EA1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DC34A5-37DC-4473-A9CC-83B30E2C98C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0B3C8C-E7C0-4475-986D-B662EC3C18C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67BB63-1105-42C4-B3FC-34036D4EFBF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C41D30-5161-4C29-B8FB-E6376E2D99D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563893-D527-477E-98DF-CEAF17A2790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D98791-52E0-4501-8E6D-B8D16C14021E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C43D92-21CF-4F32-8FD4-F98F30648C5E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691838-E286-4AAB-A953-17CED35D66C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850D0F-5835-49E6-98E8-B57A6A490024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179197-C732-4DB4-8601-207CB8447730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9767A6-F00D-4917-9B11-B3671CE4517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371888-7A05-482C-A96A-3465EECD01E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0884A4-745A-4BB8-A740-97C8FDE8140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366E135-35E0-4377-8941-1D2B6B7C8ED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CD073B-4E9D-4FC5-A0DB-9E722896D0E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5BB6-3320-4BA8-8432-D28067AE91C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EC31D2-DCCE-46F1-A09A-4830CEBAB82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6891E4-0376-426C-A08A-FB9B7B9780B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9C8156-2120-4A9D-B787-11CF90F4741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39D522-5CDE-468D-A58D-5784A0A7AF30}" type="slidenum">
              <a:rPr b="0" lang="en-GB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 fontScale="77000"/>
          </a:bodyPr>
          <a:p>
            <a:pPr indent="0">
              <a:buNone/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8180E7-7011-4468-A75F-D791F05A7C08}" type="slidenum">
              <a:rPr b="0" lang="en-GB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E24C9E-9BBC-4DC5-AC35-B7FE95B472D9}" type="slidenum">
              <a:rPr b="0" lang="en-GB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marL="433800" indent="0">
              <a:lnSpc>
                <a:spcPct val="100000"/>
              </a:lnSpc>
              <a:spcBef>
                <a:spcPts val="1624"/>
              </a:spcBef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chemeClr val="dk1"/>
                </a:solidFill>
                <a:latin typeface="Arial"/>
                <a:ea typeface="Arial"/>
              </a:rPr>
              <a:t>Java Servlets + Projecte dynamic web </a:t>
            </a:r>
            <a:endParaRPr b="0" lang="es-E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2"/>
                </a:solidFill>
                <a:latin typeface="Arial"/>
                <a:ea typeface="Arial"/>
              </a:rPr>
              <a:t>Carlos Pons García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ViSelectionAction: Codi - Part 2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oogle Shape;112;p22" descr=""/>
          <p:cNvPicPr/>
          <p:nvPr/>
        </p:nvPicPr>
        <p:blipFill>
          <a:blip r:embed="rId1"/>
          <a:stretch/>
        </p:blipFill>
        <p:spPr>
          <a:xfrm>
            <a:off x="380880" y="1094040"/>
            <a:ext cx="639540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ViSelectionAction: Explicació - Part 1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1899"/>
              </a:spcBef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En aquesta classe faig un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extends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de la classe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HttpServlet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per tenir les seves propietats de les quals faré un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@Override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del mètode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doPost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en el qual obtindré el tipus de vi seleccionat a la vista fent ús del mètode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getParameter("selected_color")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aplicat a l'objecte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HttpServletRequest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passat com a paràmetre(request). El String passat com a paràmetre del mètode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getParameter()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varia segons el nom del paràmetre que volem aconseguir, aquest nom el definim a l'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HTML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.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99"/>
              </a:spcBef>
              <a:buNone/>
              <a:tabLst>
                <a:tab algn="l" pos="0"/>
              </a:tabLst>
            </a:pPr>
            <a:r>
              <a:rPr b="1" lang="en-GB" sz="1300" spc="-1" strike="noStrike">
                <a:solidFill>
                  <a:schemeClr val="dk1"/>
                </a:solidFill>
                <a:latin typeface="Arial"/>
                <a:ea typeface="Arial"/>
              </a:rPr>
              <a:t>HTML →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99"/>
              </a:spcBef>
              <a:buNone/>
              <a:tabLst>
                <a:tab algn="l" pos="0"/>
              </a:tabLst>
            </a:pPr>
            <a:r>
              <a:rPr b="1" lang="en-GB" sz="1300" spc="-1" strike="noStrike">
                <a:solidFill>
                  <a:schemeClr val="dk1"/>
                </a:solidFill>
                <a:latin typeface="Arial"/>
                <a:ea typeface="Arial"/>
              </a:rPr>
              <a:t>Java →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502"/>
              </a:spcBef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Creo un vector de Strings on emmagatzema els tipus de vins i una matriu on emmagatzema les marques de vins segons el tipus de vi,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per exemple: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la posició 0 de la matriu emmagatzema les marques del vi negre… Això ho faig per instància els objectes 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Vins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i afegir-los a l'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ArrayList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de vins de l'objecte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ViExpert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mitjançant un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foreach.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Per utilitzar un objecte 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ViExpert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l'he hagut d'instanciar-ho primer →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ViExpert viExpert = new ViExpert();.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502"/>
              </a:spcBef>
              <a:buNone/>
              <a:tabLst>
                <a:tab algn="l" pos="0"/>
              </a:tabLst>
            </a:pPr>
            <a:r>
              <a:rPr b="1" lang="en-GB" sz="15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119;p23" descr=""/>
          <p:cNvPicPr/>
          <p:nvPr/>
        </p:nvPicPr>
        <p:blipFill>
          <a:blip r:embed="rId1"/>
          <a:stretch/>
        </p:blipFill>
        <p:spPr>
          <a:xfrm>
            <a:off x="1393920" y="2782800"/>
            <a:ext cx="4035960" cy="26964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120;p23" descr=""/>
          <p:cNvPicPr/>
          <p:nvPr/>
        </p:nvPicPr>
        <p:blipFill>
          <a:blip r:embed="rId2"/>
          <a:stretch/>
        </p:blipFill>
        <p:spPr>
          <a:xfrm>
            <a:off x="1321200" y="3253320"/>
            <a:ext cx="3378240" cy="2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ViSelectionAction: Explicació - Part 2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83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Una vegada omplert l’ArrayList de vins i obtingut el tipus de vi seleccionat preparo la resposta que sortirà per pantalla en l'apartat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vista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, per això farem ús de l'objecte de la classe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HttpServletResponse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passat com a paràmetre (response). Primer de tot per preparar la sortida per pantalla he establert el format del contingut de sortida amb el mètode →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83000"/>
              </a:lnSpc>
              <a:spcBef>
                <a:spcPts val="249"/>
              </a:spcBef>
              <a:buNone/>
              <a:tabLst>
                <a:tab algn="l" pos="0"/>
              </a:tabLst>
            </a:pP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response.setContentType("text/html")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, en aquest cas el format serà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text/html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. Instancio un objecte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PrintWriter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amb el mètode response.getWriter(); el qual li haig de posar un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try/catch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per controlar l’excepció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IOException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, aquest objecte l'utilitzaré per mostra informació per pantalla. Ara fent ús del mètode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out.println()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de l'objecte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PrintWriter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escriuré una estructura bàsica d'HTML i CSS, i també escriure el llistat que retorna el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viExpert.getMarques(color).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El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83000"/>
              </a:lnSpc>
              <a:spcBef>
                <a:spcPts val="249"/>
              </a:spcBef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paràmetre color és el tipus de vi seleccionat a la vista obtingut amb el mètode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request.getParameter("color")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.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83000"/>
              </a:lnSpc>
              <a:spcBef>
                <a:spcPts val="249"/>
              </a:spcBef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Dintre del model vista controlador correspon a la part controlador on rep les accions/dades de la part vista i executa mètodes de la classe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ViExpert.java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per retornar informació per mostrar-la per pantalla(a la part vista).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502"/>
              </a:spcBef>
              <a:buNone/>
              <a:tabLst>
                <a:tab algn="l" pos="0"/>
              </a:tabLst>
            </a:pPr>
            <a:r>
              <a:rPr b="1" lang="en-GB" sz="15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chemeClr val="dk1"/>
                </a:solidFill>
                <a:latin typeface="Arial"/>
                <a:ea typeface="Arial"/>
              </a:rPr>
              <a:t>Execució projecte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Execució projecte: Entorn de desenvolupament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Google Shape;137;p26" descr=""/>
          <p:cNvPicPr/>
          <p:nvPr/>
        </p:nvPicPr>
        <p:blipFill>
          <a:blip r:embed="rId1"/>
          <a:stretch/>
        </p:blipFill>
        <p:spPr>
          <a:xfrm>
            <a:off x="759600" y="1573560"/>
            <a:ext cx="7753320" cy="199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Execució projecte: Navegador web (part gràfica) - Pàgina principal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Google Shape;143;p27" descr=""/>
          <p:cNvPicPr/>
          <p:nvPr/>
        </p:nvPicPr>
        <p:blipFill>
          <a:blip r:embed="rId1"/>
          <a:stretch/>
        </p:blipFill>
        <p:spPr>
          <a:xfrm>
            <a:off x="1297440" y="1177200"/>
            <a:ext cx="596304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Execució projecte: Navegador web (part gràfica) - Pàgina principal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301000" y="1228680"/>
            <a:ext cx="35737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Quan selecciones una opció es canvia el fons (gris) i quan tens al ratolí a sobre del botó “D'acord” canvia el seu estat.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4000"/>
              </a:lnSpc>
              <a:spcBef>
                <a:spcPts val="1565"/>
              </a:spcBef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Dintre del model vista controlador correspon a la part vista, aquesta vista està formada per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html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i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css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que envia la informació seleccionada al controlador en fer un 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submit 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clicant el botó “</a:t>
            </a:r>
            <a:r>
              <a:rPr b="1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D’acord”</a:t>
            </a: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.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150;p28" descr=""/>
          <p:cNvPicPr/>
          <p:nvPr/>
        </p:nvPicPr>
        <p:blipFill>
          <a:blip r:embed="rId1"/>
          <a:stretch/>
        </p:blipFill>
        <p:spPr>
          <a:xfrm>
            <a:off x="684000" y="1305360"/>
            <a:ext cx="3887640" cy="34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Execució projecte: Navegador web (part gràfica) - Marques de Vi Negre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Google Shape;156;p29" descr=""/>
          <p:cNvPicPr/>
          <p:nvPr/>
        </p:nvPicPr>
        <p:blipFill>
          <a:blip r:embed="rId1"/>
          <a:stretch/>
        </p:blipFill>
        <p:spPr>
          <a:xfrm>
            <a:off x="549720" y="1197720"/>
            <a:ext cx="4996080" cy="319572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157;p29"/>
          <p:cNvSpPr/>
          <p:nvPr/>
        </p:nvSpPr>
        <p:spPr>
          <a:xfrm>
            <a:off x="5832360" y="1269000"/>
            <a:ext cx="2999520" cy="12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4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chemeClr val="dk1"/>
                </a:solidFill>
                <a:latin typeface="Arial"/>
                <a:ea typeface="Arial"/>
              </a:rPr>
              <a:t>Dintre del model vista controlador correspon a la part vista, aquesta vista està formada per HTML.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Execució projecte: Navegador web (part gràfica) - Marques de Vi Rosat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163;p30" descr=""/>
          <p:cNvPicPr/>
          <p:nvPr/>
        </p:nvPicPr>
        <p:blipFill>
          <a:blip r:embed="rId1"/>
          <a:stretch/>
        </p:blipFill>
        <p:spPr>
          <a:xfrm>
            <a:off x="1371600" y="1094040"/>
            <a:ext cx="610848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Execució projecte: Navegador web (part gràfica) - Marques de Vi Blanc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Google Shape;169;p31" descr=""/>
          <p:cNvPicPr/>
          <p:nvPr/>
        </p:nvPicPr>
        <p:blipFill>
          <a:blip r:embed="rId1"/>
          <a:stretch/>
        </p:blipFill>
        <p:spPr>
          <a:xfrm>
            <a:off x="1371600" y="1094040"/>
            <a:ext cx="593712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chemeClr val="dk1"/>
                </a:solidFill>
                <a:latin typeface="Arial"/>
                <a:ea typeface="Arial"/>
              </a:rPr>
              <a:t>Estructura projecte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chemeClr val="dk1"/>
                </a:solidFill>
                <a:latin typeface="Arial"/>
                <a:ea typeface="Arial"/>
              </a:rPr>
              <a:t>Logs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Logs: Catalina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oogle Shape;180;p33" descr=""/>
          <p:cNvPicPr/>
          <p:nvPr/>
        </p:nvPicPr>
        <p:blipFill>
          <a:blip r:embed="rId1"/>
          <a:stretch/>
        </p:blipFill>
        <p:spPr>
          <a:xfrm>
            <a:off x="1824480" y="1047240"/>
            <a:ext cx="534276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Projecte configurat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122" name="Google Shape;67;p15" descr=""/>
          <p:cNvPicPr/>
          <p:nvPr/>
        </p:nvPicPr>
        <p:blipFill>
          <a:blip r:embed="rId1"/>
          <a:srcRect l="0" t="0" r="0" b="44721"/>
          <a:stretch/>
        </p:blipFill>
        <p:spPr>
          <a:xfrm>
            <a:off x="815400" y="1351440"/>
            <a:ext cx="2953080" cy="284292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68;p15" descr=""/>
          <p:cNvPicPr/>
          <p:nvPr/>
        </p:nvPicPr>
        <p:blipFill>
          <a:blip r:embed="rId2"/>
          <a:stretch/>
        </p:blipFill>
        <p:spPr>
          <a:xfrm>
            <a:off x="4434120" y="1325160"/>
            <a:ext cx="3466800" cy="289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chemeClr val="dk1"/>
                </a:solidFill>
                <a:latin typeface="Arial"/>
                <a:ea typeface="Arial"/>
              </a:rPr>
              <a:t>Arxius .java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Vins: Codi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127" name="Google Shape;80;p17" descr=""/>
          <p:cNvPicPr/>
          <p:nvPr/>
        </p:nvPicPr>
        <p:blipFill>
          <a:blip r:embed="rId1"/>
          <a:stretch/>
        </p:blipFill>
        <p:spPr>
          <a:xfrm>
            <a:off x="311760" y="1152360"/>
            <a:ext cx="3858120" cy="266544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81;p17" descr=""/>
          <p:cNvPicPr/>
          <p:nvPr/>
        </p:nvPicPr>
        <p:blipFill>
          <a:blip r:embed="rId2"/>
          <a:stretch/>
        </p:blipFill>
        <p:spPr>
          <a:xfrm>
            <a:off x="4888440" y="1017720"/>
            <a:ext cx="3045960" cy="350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Vins: Explicació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899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En aquesta classe el primer de tot declaro els atributs (“marca” i “tipus”) com </a:t>
            </a:r>
            <a:r>
              <a:rPr b="1" i="1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String, </a:t>
            </a:r>
            <a:r>
              <a:rPr b="0" i="1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aquestes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variables les faré servir per emmagatzemar la marca del vi i el tipus de vi. 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99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Creo un constructor per inicialitzar els atributs de l’objecte i encapsulo dits atributs amb </a:t>
            </a:r>
            <a:r>
              <a:rPr b="1" i="1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getters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i </a:t>
            </a:r>
            <a:r>
              <a:rPr b="1" i="1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setters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  <a:ea typeface="Arial"/>
              </a:rPr>
              <a:t>, que més endavant faré ús d’ells per obtenir el contingut dels atributs d’un objecte específic. 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ViExpert: Codi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133" name="Google Shape;94;p19" descr=""/>
          <p:cNvPicPr/>
          <p:nvPr/>
        </p:nvPicPr>
        <p:blipFill>
          <a:blip r:embed="rId1"/>
          <a:stretch/>
        </p:blipFill>
        <p:spPr>
          <a:xfrm>
            <a:off x="588240" y="1076400"/>
            <a:ext cx="7006680" cy="394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ViExpert: Explicació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44000"/>
          </a:bodyPr>
          <a:p>
            <a:pPr indent="0" algn="just">
              <a:lnSpc>
                <a:spcPct val="120000"/>
              </a:lnSpc>
              <a:spcBef>
                <a:spcPts val="1899"/>
              </a:spcBef>
              <a:buNone/>
              <a:tabLst>
                <a:tab algn="l" pos="0"/>
              </a:tabLst>
            </a:pP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En aquesta classe creo un atribut de tipus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ArrayList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en el qual emmagatzema objectes de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Vins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, aquest arrayList l’inicialitzo amb el constructor. Creo un mètode de tipus </a:t>
            </a:r>
            <a:r>
              <a:rPr b="1" i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void “addVins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” per afegir objectes de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Vins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a l'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ArrayList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. Després creo un mètode que retorna un llistat de tipus String, el contingut d’aquest llistat varia segons el tipus de vi passat com argument. Per això recorro l'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ArrayList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de vins comprovant si el tipus de vi de l'objecte és igual el tipus de vi que es demana, si és igual es guarda la seva marca a la llista. Per realitzar la comprovació utilitzo un condicional, el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getter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de tipus de vi i el mètode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equalsIgnoreCase(),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una vegada comprovat el guardo a la llista fent ús del mètode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add()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i utilitzant el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getter 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de marca. </a:t>
            </a:r>
            <a:endParaRPr b="0" lang="es-ES" sz="375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Dintre del model vista controlador correspon a la part model (part lògica) els dos </a:t>
            </a:r>
            <a:r>
              <a:rPr b="1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.java</a:t>
            </a:r>
            <a:r>
              <a:rPr b="0" lang="en-GB" sz="3750" spc="-1" strike="noStrike">
                <a:solidFill>
                  <a:schemeClr val="dk1"/>
                </a:solidFill>
                <a:latin typeface="Arial"/>
                <a:ea typeface="Arial"/>
              </a:rPr>
              <a:t>. </a:t>
            </a:r>
            <a:endParaRPr b="0" lang="es-ES" sz="3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ViSelectionAction: Codi - Part 1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106;p21" descr=""/>
          <p:cNvPicPr/>
          <p:nvPr/>
        </p:nvPicPr>
        <p:blipFill>
          <a:blip r:embed="rId1"/>
          <a:stretch/>
        </p:blipFill>
        <p:spPr>
          <a:xfrm>
            <a:off x="228600" y="1170000"/>
            <a:ext cx="8838720" cy="277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LibreOffice/7.5.0.3$Windows_X86_64 LibreOffice_project/c21113d003cd3efa8c53188764377a8272d9d6de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cp:revision>0</cp:revision>
  <dc:subject/>
  <dc:title/>
</cp:coreProperties>
</file>